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8" r:id="rId3"/>
    <p:sldId id="259" r:id="rId4"/>
    <p:sldId id="257" r:id="rId5"/>
    <p:sldId id="260" r:id="rId6"/>
    <p:sldId id="307" r:id="rId7"/>
    <p:sldId id="262" r:id="rId8"/>
    <p:sldId id="261" r:id="rId9"/>
    <p:sldId id="264" r:id="rId10"/>
    <p:sldId id="263" r:id="rId11"/>
    <p:sldId id="265" r:id="rId12"/>
    <p:sldId id="268" r:id="rId13"/>
    <p:sldId id="267" r:id="rId14"/>
    <p:sldId id="269" r:id="rId15"/>
    <p:sldId id="280" r:id="rId16"/>
    <p:sldId id="317" r:id="rId17"/>
    <p:sldId id="318" r:id="rId18"/>
    <p:sldId id="309" r:id="rId19"/>
    <p:sldId id="297" r:id="rId20"/>
    <p:sldId id="286" r:id="rId21"/>
    <p:sldId id="285" r:id="rId22"/>
    <p:sldId id="283" r:id="rId23"/>
    <p:sldId id="298" r:id="rId24"/>
    <p:sldId id="308" r:id="rId25"/>
    <p:sldId id="300" r:id="rId26"/>
    <p:sldId id="301" r:id="rId27"/>
    <p:sldId id="302" r:id="rId28"/>
    <p:sldId id="321" r:id="rId29"/>
    <p:sldId id="279" r:id="rId30"/>
    <p:sldId id="290" r:id="rId31"/>
    <p:sldId id="304" r:id="rId32"/>
    <p:sldId id="322" r:id="rId33"/>
    <p:sldId id="311" r:id="rId34"/>
    <p:sldId id="312" r:id="rId35"/>
    <p:sldId id="313" r:id="rId36"/>
    <p:sldId id="295" r:id="rId37"/>
    <p:sldId id="287" r:id="rId38"/>
    <p:sldId id="319" r:id="rId39"/>
    <p:sldId id="306" r:id="rId40"/>
    <p:sldId id="274" r:id="rId41"/>
  </p:sldIdLst>
  <p:sldSz cx="9144000" cy="5715000" type="screen16x1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9372" autoAdjust="0"/>
  </p:normalViewPr>
  <p:slideViewPr>
    <p:cSldViewPr>
      <p:cViewPr varScale="1">
        <p:scale>
          <a:sx n="96" d="100"/>
          <a:sy n="96" d="100"/>
        </p:scale>
        <p:origin x="-989" y="-77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74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4380"/>
          </a:xfrm>
          <a:prstGeom prst="rect">
            <a:avLst/>
          </a:prstGeom>
        </p:spPr>
        <p:txBody>
          <a:bodyPr vert="horz" lIns="141067" tIns="70534" rIns="141067" bIns="70534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58" y="0"/>
            <a:ext cx="4160520" cy="754380"/>
          </a:xfrm>
          <a:prstGeom prst="rect">
            <a:avLst/>
          </a:prstGeom>
        </p:spPr>
        <p:txBody>
          <a:bodyPr vert="horz" lIns="141067" tIns="70534" rIns="141067" bIns="70534" rtlCol="0"/>
          <a:lstStyle>
            <a:lvl1pPr algn="r">
              <a:defRPr sz="1900"/>
            </a:lvl1pPr>
          </a:lstStyle>
          <a:p>
            <a:fld id="{DE94885F-9D5E-427C-87FA-5BA9AAF2BE4D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4330602"/>
            <a:ext cx="4160520" cy="754380"/>
          </a:xfrm>
          <a:prstGeom prst="rect">
            <a:avLst/>
          </a:prstGeom>
        </p:spPr>
        <p:txBody>
          <a:bodyPr vert="horz" lIns="141067" tIns="70534" rIns="141067" bIns="70534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58" y="14330602"/>
            <a:ext cx="4160520" cy="754380"/>
          </a:xfrm>
          <a:prstGeom prst="rect">
            <a:avLst/>
          </a:prstGeom>
        </p:spPr>
        <p:txBody>
          <a:bodyPr vert="horz" lIns="141067" tIns="70534" rIns="141067" bIns="70534" rtlCol="0" anchor="b"/>
          <a:lstStyle>
            <a:lvl1pPr algn="r">
              <a:defRPr sz="1900"/>
            </a:lvl1pPr>
          </a:lstStyle>
          <a:p>
            <a:fld id="{10049E18-1E20-471A-A3AF-C2DCB31D3A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4380"/>
          </a:xfrm>
          <a:prstGeom prst="rect">
            <a:avLst/>
          </a:prstGeom>
        </p:spPr>
        <p:txBody>
          <a:bodyPr vert="horz" lIns="141067" tIns="70534" rIns="141067" bIns="70534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754380"/>
          </a:xfrm>
          <a:prstGeom prst="rect">
            <a:avLst/>
          </a:prstGeom>
        </p:spPr>
        <p:txBody>
          <a:bodyPr vert="horz" lIns="141067" tIns="70534" rIns="141067" bIns="70534" rtlCol="0"/>
          <a:lstStyle>
            <a:lvl1pPr algn="r">
              <a:defRPr sz="1900"/>
            </a:lvl1pPr>
          </a:lstStyle>
          <a:p>
            <a:fld id="{2F88445C-27E8-463E-85BE-8E952878B791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131888"/>
            <a:ext cx="9051925" cy="565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67" tIns="70534" rIns="141067" bIns="7053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166610"/>
            <a:ext cx="7680960" cy="6789420"/>
          </a:xfrm>
          <a:prstGeom prst="rect">
            <a:avLst/>
          </a:prstGeom>
        </p:spPr>
        <p:txBody>
          <a:bodyPr vert="horz" lIns="141067" tIns="70534" rIns="141067" bIns="7053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4380"/>
          </a:xfrm>
          <a:prstGeom prst="rect">
            <a:avLst/>
          </a:prstGeom>
        </p:spPr>
        <p:txBody>
          <a:bodyPr vert="horz" lIns="141067" tIns="70534" rIns="141067" bIns="70534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4380"/>
          </a:xfrm>
          <a:prstGeom prst="rect">
            <a:avLst/>
          </a:prstGeom>
        </p:spPr>
        <p:txBody>
          <a:bodyPr vert="horz" lIns="141067" tIns="70534" rIns="141067" bIns="70534" rtlCol="0" anchor="b"/>
          <a:lstStyle>
            <a:lvl1pPr algn="r">
              <a:defRPr sz="1900"/>
            </a:lvl1pPr>
          </a:lstStyle>
          <a:p>
            <a:fld id="{D0BE71DF-930B-45F4-91D3-FB817F14F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Tunis,</a:t>
            </a:r>
            <a:r>
              <a:rPr lang="en-US" baseline="0" dirty="0" smtClean="0"/>
              <a:t> Tunisia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71DF-930B-45F4-91D3-FB817F14F5F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4504"/>
            <a:ext cx="4038600" cy="41237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4504"/>
            <a:ext cx="4038600" cy="41237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6359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6359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E776924-03DD-244C-AEA1-88A0F415AD2E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5591D368-3AF4-2844-AB4A-A23D259020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18960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4114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_white.png"/>
          <p:cNvPicPr>
            <a:picLocks noGrp="1" noChangeAspect="1"/>
          </p:cNvPicPr>
          <p:nvPr>
            <p:ph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2286000" y="1502164"/>
            <a:ext cx="4572000" cy="27106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"/>
            <a:ext cx="8991600" cy="4114800"/>
          </a:xfrm>
        </p:spPr>
        <p:txBody>
          <a:bodyPr>
            <a:noAutofit/>
          </a:bodyPr>
          <a:lstStyle/>
          <a:p>
            <a:pPr algn="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Produce and distribute food</a:t>
            </a:r>
            <a:b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more </a:t>
            </a:r>
            <a:b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efficiently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122" name="Picture 2" descr="F:\Non Project\creast\shared\Projects-Development\GTeD2\Images\food.png"/>
          <p:cNvPicPr>
            <a:picLocks noChangeAspect="1" noChangeArrowheads="1"/>
          </p:cNvPicPr>
          <p:nvPr/>
        </p:nvPicPr>
        <p:blipFill>
          <a:blip r:embed="rId2" cstate="print"/>
          <a:srcRect l="18333" b="8494"/>
          <a:stretch>
            <a:fillRect/>
          </a:stretch>
        </p:blipFill>
        <p:spPr bwMode="auto">
          <a:xfrm>
            <a:off x="0" y="1866900"/>
            <a:ext cx="3733800" cy="3848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"/>
            <a:ext cx="8991600" cy="4267200"/>
          </a:xfrm>
        </p:spPr>
        <p:txBody>
          <a:bodyPr anchor="t">
            <a:noAutofit/>
          </a:bodyPr>
          <a:lstStyle/>
          <a:p>
            <a:pPr algn="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Provide Medical Services and </a:t>
            </a:r>
            <a:b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Public Safety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170" name="Picture 2" descr="F:\Non Project\creast\shared\Projects-Development\GTeD2\Images\medical.png"/>
          <p:cNvPicPr>
            <a:picLocks noChangeAspect="1" noChangeArrowheads="1"/>
          </p:cNvPicPr>
          <p:nvPr/>
        </p:nvPicPr>
        <p:blipFill>
          <a:blip r:embed="rId2" cstate="print"/>
          <a:srcRect r="6667" b="9167"/>
          <a:stretch>
            <a:fillRect/>
          </a:stretch>
        </p:blipFill>
        <p:spPr bwMode="auto">
          <a:xfrm flipH="1">
            <a:off x="0" y="1562100"/>
            <a:ext cx="4267200" cy="4152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F:\Non Project\creast\shared\Projects-Development\GTeD2\Images\connect.png"/>
          <p:cNvPicPr>
            <a:picLocks noChangeAspect="1" noChangeArrowheads="1"/>
          </p:cNvPicPr>
          <p:nvPr/>
        </p:nvPicPr>
        <p:blipFill>
          <a:blip r:embed="rId2" cstate="print"/>
          <a:srcRect r="6667" b="5994"/>
          <a:stretch>
            <a:fillRect/>
          </a:stretch>
        </p:blipFill>
        <p:spPr bwMode="auto">
          <a:xfrm>
            <a:off x="4876800" y="1531938"/>
            <a:ext cx="4267200" cy="418306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3352800"/>
          </a:xfrm>
        </p:spPr>
        <p:txBody>
          <a:bodyPr anchor="t">
            <a:no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do we 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connect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these technologies to the </a:t>
            </a:r>
            <a:b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people who 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need </a:t>
            </a:r>
            <a:b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them most?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_white.png"/>
          <p:cNvPicPr>
            <a:picLocks noGrp="1" noChangeAspect="1"/>
          </p:cNvPicPr>
          <p:nvPr>
            <p:ph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2286000" y="1502164"/>
            <a:ext cx="4572000" cy="27106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9" name="Picture 3" descr="F:\Non Project\creast\shared\Projects-Development\GTeD2\Images\centralplace.png"/>
          <p:cNvPicPr>
            <a:picLocks noChangeAspect="1" noChangeArrowheads="1"/>
          </p:cNvPicPr>
          <p:nvPr/>
        </p:nvPicPr>
        <p:blipFill>
          <a:blip r:embed="rId2" cstate="print"/>
          <a:srcRect l="6667" b="5491"/>
          <a:stretch>
            <a:fillRect/>
          </a:stretch>
        </p:blipFill>
        <p:spPr bwMode="auto">
          <a:xfrm>
            <a:off x="0" y="1562100"/>
            <a:ext cx="4267200" cy="41529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00400" y="266700"/>
            <a:ext cx="5486400" cy="5181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" pitchFamily="2" charset="0"/>
                <a:ea typeface="+mj-ea"/>
                <a:cs typeface="+mj-cs"/>
              </a:rPr>
              <a:t>Definition:</a:t>
            </a:r>
            <a:endParaRPr lang="en-US" sz="2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 pitchFamily="2" charset="0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" pitchFamily="2" charset="0"/>
                <a:ea typeface="+mj-ea"/>
                <a:cs typeface="+mj-cs"/>
              </a:rPr>
              <a:t>Global Technology Expo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" pitchFamily="2" charset="0"/>
                <a:ea typeface="+mj-ea"/>
                <a:cs typeface="+mj-cs"/>
              </a:rPr>
              <a:t>for Deployment Demonstration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Helvetica" pitchFamily="2" charset="0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" pitchFamily="2" charset="0"/>
                <a:ea typeface="+mj-ea"/>
                <a:cs typeface="+mj-cs"/>
              </a:rPr>
              <a:t>A central place where 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" pitchFamily="2" charset="0"/>
                <a:ea typeface="+mj-ea"/>
                <a:cs typeface="+mj-cs"/>
              </a:rPr>
              <a:t>many different technologies and projects utilizing and deploying those technologies will be demonstrated. It will be a place where those with problems and those with solutions will be able to meet and develop ways to scale the solutions globally.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Helvetica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GTED2 </a:t>
            </a:r>
          </a:p>
          <a:p>
            <a:pPr algn="ctr">
              <a:buNone/>
            </a:pP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Unique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69363" y="1381272"/>
            <a:ext cx="3651211" cy="42847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Little Rock Accord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30689" y="845602"/>
            <a:ext cx="681037" cy="175948"/>
          </a:xfrm>
          <a:prstGeom prst="rect">
            <a:avLst/>
          </a:prstGeom>
          <a:solidFill>
            <a:srgbClr val="3561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81518" y="660136"/>
            <a:ext cx="1049171" cy="609753"/>
          </a:xfrm>
          <a:prstGeom prst="rect">
            <a:avLst/>
          </a:prstGeom>
          <a:solidFill>
            <a:srgbClr val="3561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11726" y="660136"/>
            <a:ext cx="1049171" cy="609753"/>
          </a:xfrm>
          <a:prstGeom prst="rect">
            <a:avLst/>
          </a:prstGeom>
          <a:solidFill>
            <a:srgbClr val="3561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" y="15123"/>
            <a:ext cx="8918575" cy="52991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 smtClean="0">
                <a:latin typeface="Arial"/>
                <a:cs typeface="Arial"/>
              </a:rPr>
              <a:t>CdM</a:t>
            </a:r>
            <a:r>
              <a:rPr lang="en-US" sz="2800" b="1" dirty="0" smtClean="0">
                <a:latin typeface="Arial"/>
                <a:cs typeface="Arial"/>
              </a:rPr>
              <a:t> and P80 Sign Little Rock Accord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060575" y="660137"/>
            <a:ext cx="2177170" cy="60975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Club de Madrid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922671" y="657490"/>
            <a:ext cx="2149642" cy="609753"/>
          </a:xfrm>
          <a:prstGeom prst="roundRect">
            <a:avLst>
              <a:gd name="adj" fmla="val 27081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P80 Group </a:t>
            </a:r>
            <a:r>
              <a:rPr lang="en-US" sz="1400" b="1" dirty="0" smtClean="0">
                <a:latin typeface="Arial"/>
                <a:cs typeface="Arial"/>
              </a:rPr>
              <a:t>Foundation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0" name="Right Arrow 9"/>
          <p:cNvSpPr/>
          <p:nvPr/>
        </p:nvSpPr>
        <p:spPr>
          <a:xfrm rot="5400000">
            <a:off x="4350722" y="1034052"/>
            <a:ext cx="438145" cy="404462"/>
          </a:xfrm>
          <a:prstGeom prst="rightArrow">
            <a:avLst>
              <a:gd name="adj1" fmla="val 50000"/>
              <a:gd name="adj2" fmla="val 59215"/>
            </a:avLst>
          </a:prstGeom>
          <a:solidFill>
            <a:srgbClr val="3561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5" name="Picture 4" descr="P80 Signing in LR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511" b="22488"/>
          <a:stretch/>
        </p:blipFill>
        <p:spPr>
          <a:xfrm>
            <a:off x="2856662" y="1926167"/>
            <a:ext cx="3638676" cy="166015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30189" y="3716867"/>
            <a:ext cx="8694736" cy="1960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A key outcome of the meeting was the Little Rock Accord which provided for the Club de Madrid to join forces with the P80 Group and others to form a joint implementation Task Force. This Task Force works with technology companies, institutional investors, multilateral lending institutions, foundations, non-governmental organizations (NGOs), government leaders, and other corporate  private sector participants to encourage managers of over $20 trillion of pension and sovereign wealth fund assets to consider increasing their investments for technology deployment to address the growing resource shortages. </a:t>
            </a:r>
          </a:p>
          <a:p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endParaRPr lang="en-US" sz="16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156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3346617" y="2254250"/>
            <a:ext cx="2466808" cy="205567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GTED2</a:t>
            </a:r>
            <a:endParaRPr lang="en-US" sz="1600" b="1" dirty="0" smtClean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30689" y="845602"/>
            <a:ext cx="681037" cy="175948"/>
          </a:xfrm>
          <a:prstGeom prst="rect">
            <a:avLst/>
          </a:prstGeom>
          <a:solidFill>
            <a:srgbClr val="3561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81518" y="660136"/>
            <a:ext cx="1049171" cy="609753"/>
          </a:xfrm>
          <a:prstGeom prst="rect">
            <a:avLst/>
          </a:prstGeom>
          <a:solidFill>
            <a:srgbClr val="3561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11726" y="660136"/>
            <a:ext cx="1049171" cy="609753"/>
          </a:xfrm>
          <a:prstGeom prst="rect">
            <a:avLst/>
          </a:prstGeom>
          <a:solidFill>
            <a:srgbClr val="3561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" y="15123"/>
            <a:ext cx="8918575" cy="52991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Arial"/>
                <a:cs typeface="Arial"/>
              </a:rPr>
              <a:t>Leads to creation of GTED2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060575" y="660137"/>
            <a:ext cx="2177170" cy="60975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Club de Madrid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922671" y="657490"/>
            <a:ext cx="2149642" cy="609753"/>
          </a:xfrm>
          <a:prstGeom prst="roundRect">
            <a:avLst>
              <a:gd name="adj" fmla="val 27081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P80 Group </a:t>
            </a:r>
            <a:r>
              <a:rPr lang="en-US" sz="1400" b="1" dirty="0" smtClean="0">
                <a:latin typeface="Arial"/>
                <a:cs typeface="Arial"/>
              </a:rPr>
              <a:t>Foundation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8" name="Right Arrow 7"/>
          <p:cNvSpPr/>
          <p:nvPr/>
        </p:nvSpPr>
        <p:spPr>
          <a:xfrm rot="5400000">
            <a:off x="4124458" y="1732400"/>
            <a:ext cx="882385" cy="506194"/>
          </a:xfrm>
          <a:prstGeom prst="rightArrow">
            <a:avLst>
              <a:gd name="adj1" fmla="val 50000"/>
              <a:gd name="adj2" fmla="val 59215"/>
            </a:avLst>
          </a:prstGeom>
          <a:solidFill>
            <a:srgbClr val="4E61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44127" y="1381272"/>
            <a:ext cx="2843047" cy="33363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Little Rock Accord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41700" y="1757390"/>
            <a:ext cx="2279651" cy="23227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LR Accord Task Force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ight Arrow 9"/>
          <p:cNvSpPr/>
          <p:nvPr/>
        </p:nvSpPr>
        <p:spPr>
          <a:xfrm rot="5400000">
            <a:off x="4350722" y="1034052"/>
            <a:ext cx="438145" cy="404462"/>
          </a:xfrm>
          <a:prstGeom prst="rightArrow">
            <a:avLst>
              <a:gd name="adj1" fmla="val 50000"/>
              <a:gd name="adj2" fmla="val 59215"/>
            </a:avLst>
          </a:prstGeom>
          <a:solidFill>
            <a:srgbClr val="3561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55588" y="2414323"/>
            <a:ext cx="3097211" cy="31101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The ongoing work towards implementation of the Little Rock Accord includes the planning and development of GTED2, the development of Global Solutions Summits and Reunions. 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3600" y="2414323"/>
            <a:ext cx="3097211" cy="31101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These efforts involve the participants of the Little Rock Accord proceedings and others who have since joined the Task Force to provide Strategic and Advisory Support.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4025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47" t="382" r="20590" b="-382"/>
          <a:stretch/>
        </p:blipFill>
        <p:spPr>
          <a:xfrm>
            <a:off x="-7815" y="630332"/>
            <a:ext cx="9151815" cy="51186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71500"/>
            <a:ext cx="9144000" cy="51435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723901"/>
            <a:ext cx="87629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latin typeface="Arial" pitchFamily="34" charset="0"/>
              </a:rPr>
              <a:t>While there are several Technology Parks Globally there is no Center focused on deployment of problem solving technologies and projects.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latin typeface="Arial" pitchFamily="34" charset="0"/>
              </a:rPr>
              <a:t>There is no Center which tells the story of who is doing what to solve global problems or what successful models for problem solving have been developed.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latin typeface="Arial" pitchFamily="34" charset="0"/>
              </a:rPr>
              <a:t>There is no Center focused on pulling together a problem-solving network of existing organizations into collaboration on a global scale to solve problems using a multiplier effect.</a:t>
            </a:r>
            <a:endParaRPr lang="en-US" sz="2800" dirty="0"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30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780" y="38100"/>
            <a:ext cx="8854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GTED2 is unique and needed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18892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:\Non Project\creast\shared\Projects-Development\GTeD2\Images\141104\Copy-of-DSCN5155-1024x768.jpg"/>
          <p:cNvPicPr>
            <a:picLocks noChangeAspect="1" noChangeArrowheads="1"/>
          </p:cNvPicPr>
          <p:nvPr/>
        </p:nvPicPr>
        <p:blipFill>
          <a:blip r:embed="rId2" cstate="print"/>
          <a:srcRect b="16112"/>
          <a:stretch>
            <a:fillRect/>
          </a:stretch>
        </p:blipFill>
        <p:spPr bwMode="auto">
          <a:xfrm>
            <a:off x="0" y="-38100"/>
            <a:ext cx="9144000" cy="57531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28866"/>
            <a:ext cx="5029200" cy="3543034"/>
          </a:xfrm>
        </p:spPr>
        <p:txBody>
          <a:bodyPr anchor="t">
            <a:no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Centers on deployment of technology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F:\Non Project\aqethington\shared\Illustrations\earth53.png"/>
          <p:cNvPicPr>
            <a:picLocks noChangeAspect="1" noChangeArrowheads="1"/>
          </p:cNvPicPr>
          <p:nvPr/>
        </p:nvPicPr>
        <p:blipFill>
          <a:blip r:embed="rId2" cstate="print"/>
          <a:srcRect l="23611" b="22917"/>
          <a:stretch>
            <a:fillRect/>
          </a:stretch>
        </p:blipFill>
        <p:spPr bwMode="auto">
          <a:xfrm>
            <a:off x="0" y="1485900"/>
            <a:ext cx="4191000" cy="42291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8229600" cy="49530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7.2 Billion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people in </a:t>
            </a:r>
            <a:b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world.</a:t>
            </a:r>
            <a:b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Every 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 seconds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another person is born.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lum bright="-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5029200" cy="3543034"/>
          </a:xfrm>
        </p:spPr>
        <p:txBody>
          <a:bodyPr anchor="t">
            <a:no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solving global problems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Non Project\creast\shared\Projects-Development\GTeD2\Images\United-Nations-1940x1293.jpg"/>
          <p:cNvPicPr>
            <a:picLocks noChangeAspect="1" noChangeArrowheads="1"/>
          </p:cNvPicPr>
          <p:nvPr/>
        </p:nvPicPr>
        <p:blipFill>
          <a:blip r:embed="rId2" cstate="print"/>
          <a:srcRect t="3113" b="3113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5029200" cy="2628634"/>
          </a:xfrm>
        </p:spPr>
        <p:txBody>
          <a:bodyPr anchor="t">
            <a:no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 of collaboration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will it work?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2857234"/>
          </a:xfrm>
        </p:spPr>
        <p:txBody>
          <a:bodyPr anchor="t">
            <a:no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Financing and Sales </a:t>
            </a:r>
            <a:b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Channels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F:\Non Project\aqethington\shared\Illustrations\coins36.png"/>
          <p:cNvPicPr>
            <a:picLocks noChangeAspect="1" noChangeArrowheads="1"/>
          </p:cNvPicPr>
          <p:nvPr/>
        </p:nvPicPr>
        <p:blipFill>
          <a:blip r:embed="rId2" cstate="print"/>
          <a:srcRect r="14350" b="10833"/>
          <a:stretch>
            <a:fillRect/>
          </a:stretch>
        </p:blipFill>
        <p:spPr bwMode="auto">
          <a:xfrm>
            <a:off x="5505450" y="1638300"/>
            <a:ext cx="3638550" cy="4076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296"/>
          <a:stretch/>
        </p:blipFill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457200" y="4495800"/>
            <a:ext cx="8229600" cy="952500"/>
          </a:xfrm>
        </p:spPr>
        <p:txBody>
          <a:bodyPr anchor="t">
            <a:no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World Component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reast\Desktop\Tunis-1.jpg"/>
          <p:cNvPicPr>
            <a:picLocks noChangeAspect="1" noChangeArrowheads="1"/>
          </p:cNvPicPr>
          <p:nvPr/>
        </p:nvPicPr>
        <p:blipFill>
          <a:blip r:embed="rId3" cstate="print"/>
          <a:srcRect t="3101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990600" y="0"/>
            <a:ext cx="8077200" cy="1562100"/>
          </a:xfrm>
        </p:spPr>
        <p:txBody>
          <a:bodyPr anchor="t">
            <a:no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Cities, Tribal Areas &amp; Island States Component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Non Project\creast\shared\Projects-Development\GTeD2\Images\corporate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b="6167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1676400" y="4152900"/>
            <a:ext cx="7162800" cy="1562100"/>
          </a:xfrm>
        </p:spPr>
        <p:txBody>
          <a:bodyPr anchor="t">
            <a:no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Corporate Sustainability Component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Non Project\creast\shared\Projects-Development\GTeD2\150925_PowerPoint\landscape-small.jpg"/>
          <p:cNvPicPr>
            <a:picLocks noChangeAspect="1" noChangeArrowheads="1"/>
          </p:cNvPicPr>
          <p:nvPr/>
        </p:nvPicPr>
        <p:blipFill>
          <a:blip r:embed="rId2" cstate="print"/>
          <a:srcRect b="6832"/>
          <a:stretch>
            <a:fillRect/>
          </a:stretch>
        </p:blipFill>
        <p:spPr bwMode="auto">
          <a:xfrm>
            <a:off x="0" y="0"/>
            <a:ext cx="9162326" cy="5715000"/>
          </a:xfrm>
          <a:prstGeom prst="rect">
            <a:avLst/>
          </a:prstGeom>
          <a:noFill/>
        </p:spPr>
      </p:pic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2857234"/>
          </a:xfrm>
        </p:spPr>
        <p:txBody>
          <a:bodyPr anchor="t">
            <a:no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Foundation and NGO Museum and Library Component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" y="97157"/>
            <a:ext cx="8854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Global Solutions Institute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48" r="17333"/>
          <a:stretch/>
        </p:blipFill>
        <p:spPr>
          <a:xfrm>
            <a:off x="3886200" y="876300"/>
            <a:ext cx="5181600" cy="46569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62400" y="952500"/>
            <a:ext cx="16992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Rwanda</a:t>
            </a:r>
            <a:endParaRPr lang="en-US" sz="11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2400" y="5219700"/>
            <a:ext cx="16992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Belize</a:t>
            </a:r>
            <a:endParaRPr lang="en-US" sz="11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34400" y="952500"/>
            <a:ext cx="16992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  <a:endParaRPr lang="en-US" sz="11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94370" y="5219700"/>
            <a:ext cx="16992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  <a:endParaRPr lang="en-US" sz="11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876300"/>
            <a:ext cx="3459892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34"/>
          <a:stretch>
            <a:fillRect/>
          </a:stretch>
        </p:blipFill>
        <p:spPr>
          <a:xfrm>
            <a:off x="304800" y="3290542"/>
            <a:ext cx="3456432" cy="2233958"/>
          </a:xfrm>
          <a:prstGeom prst="rect">
            <a:avLst/>
          </a:prstGeom>
        </p:spPr>
      </p:pic>
      <p:sp>
        <p:nvSpPr>
          <p:cNvPr id="19" name="Title 26"/>
          <p:cNvSpPr>
            <a:spLocks noGrp="1"/>
          </p:cNvSpPr>
          <p:nvPr>
            <p:ph type="title"/>
          </p:nvPr>
        </p:nvSpPr>
        <p:spPr>
          <a:xfrm>
            <a:off x="152400" y="38100"/>
            <a:ext cx="8229600" cy="762000"/>
          </a:xfrm>
        </p:spPr>
        <p:txBody>
          <a:bodyPr anchor="t">
            <a:no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Solutions Institute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455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on Project\creast\shared\Projects-Development\GTeD2\150925_PowerPoint\Pict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3375" cy="5730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 flipH="1">
            <a:off x="0" y="190500"/>
            <a:ext cx="9144000" cy="5524500"/>
          </a:xfrm>
          <a:custGeom>
            <a:avLst/>
            <a:gdLst>
              <a:gd name="connsiteX0" fmla="*/ 0 w 9144000"/>
              <a:gd name="connsiteY0" fmla="*/ 5715000 h 5715000"/>
              <a:gd name="connsiteX1" fmla="*/ 0 w 9144000"/>
              <a:gd name="connsiteY1" fmla="*/ 0 h 5715000"/>
              <a:gd name="connsiteX2" fmla="*/ 9144000 w 9144000"/>
              <a:gd name="connsiteY2" fmla="*/ 5715000 h 5715000"/>
              <a:gd name="connsiteX3" fmla="*/ 0 w 9144000"/>
              <a:gd name="connsiteY3" fmla="*/ 571500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5715000">
                <a:moveTo>
                  <a:pt x="0" y="5715000"/>
                </a:moveTo>
                <a:lnTo>
                  <a:pt x="0" y="0"/>
                </a:lnTo>
                <a:lnTo>
                  <a:pt x="9144000" y="5715000"/>
                </a:lnTo>
                <a:lnTo>
                  <a:pt x="0" y="5715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3543034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Emerging </a:t>
            </a:r>
            <a:br>
              <a:rPr lang="en-US" sz="72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72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Middle </a:t>
            </a:r>
            <a:br>
              <a:rPr lang="en-US" sz="72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72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Class</a:t>
            </a:r>
            <a:endParaRPr lang="en-US" sz="7200" b="1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33537" y="4031040"/>
            <a:ext cx="21050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rPr>
              <a:t>1.8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rPr>
              <a:t>Billion in 2009</a:t>
            </a:r>
            <a:endParaRPr 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38988" y="2705100"/>
            <a:ext cx="21900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rPr>
              <a:t>3.2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rPr>
              <a:t>Billion by 2020</a:t>
            </a:r>
            <a:endParaRPr 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9400" y="1333500"/>
            <a:ext cx="21900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rPr>
              <a:t>4.9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rPr>
              <a:t>Billion by 2030</a:t>
            </a:r>
            <a:endParaRPr 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 pitchFamily="2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-228600" y="1790700"/>
            <a:ext cx="6705600" cy="4038600"/>
          </a:xfrm>
          <a:prstGeom prst="straightConnector1">
            <a:avLst/>
          </a:prstGeom>
          <a:ln w="127000">
            <a:solidFill>
              <a:schemeClr val="bg1"/>
            </a:solidFill>
            <a:tailEnd type="arrow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Non Project\creast\shared\Projects-Development\GTeD2\150925_PowerPoint\gted21_scene1.jpg"/>
          <p:cNvPicPr>
            <a:picLocks noChangeAspect="1" noChangeArrowheads="1"/>
          </p:cNvPicPr>
          <p:nvPr/>
        </p:nvPicPr>
        <p:blipFill>
          <a:blip r:embed="rId2" cstate="print"/>
          <a:srcRect l="12427" r="12427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on Project\creast\shared\Projects-Development\GTeD2\150925_PowerPoint\siteplan.jpg"/>
          <p:cNvPicPr>
            <a:picLocks noChangeAspect="1" noChangeArrowheads="1"/>
          </p:cNvPicPr>
          <p:nvPr/>
        </p:nvPicPr>
        <p:blipFill>
          <a:blip r:embed="rId2" cstate="print"/>
          <a:srcRect l="17231" t="47529" r="28189"/>
          <a:stretch>
            <a:fillRect/>
          </a:stretch>
        </p:blipFill>
        <p:spPr bwMode="auto">
          <a:xfrm>
            <a:off x="0" y="0"/>
            <a:ext cx="9144000" cy="5695214"/>
          </a:xfrm>
          <a:prstGeom prst="rect">
            <a:avLst/>
          </a:prstGeom>
          <a:noFill/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1638034"/>
          </a:xfrm>
        </p:spPr>
        <p:txBody>
          <a:bodyPr anchor="t"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A: GTED2 Orientation Facility and Island States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4305300"/>
            <a:ext cx="1143000" cy="1143000"/>
          </a:xfrm>
          <a:prstGeom prst="ellipse">
            <a:avLst/>
          </a:prstGeom>
          <a:noFill/>
          <a:ln w="762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24400" y="1714500"/>
            <a:ext cx="1600200" cy="1600200"/>
          </a:xfrm>
          <a:prstGeom prst="ellipse">
            <a:avLst/>
          </a:prstGeom>
          <a:noFill/>
          <a:ln w="762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Non Project\creast\shared\temp\160202_GTed2-c-sp01_Island 3 (1).jpg"/>
          <p:cNvPicPr>
            <a:picLocks noChangeAspect="1" noChangeArrowheads="1"/>
          </p:cNvPicPr>
          <p:nvPr/>
        </p:nvPicPr>
        <p:blipFill>
          <a:blip r:embed="rId2" cstate="print"/>
          <a:srcRect l="13725" t="14394" r="27451" b="28409"/>
          <a:stretch>
            <a:fillRect/>
          </a:stretch>
        </p:blipFill>
        <p:spPr bwMode="auto">
          <a:xfrm>
            <a:off x="0" y="-38100"/>
            <a:ext cx="9144000" cy="5753100"/>
          </a:xfrm>
          <a:prstGeom prst="rect">
            <a:avLst/>
          </a:prstGeom>
          <a:noFill/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1638034"/>
          </a:xfrm>
        </p:spPr>
        <p:txBody>
          <a:bodyPr anchor="t"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A:</a:t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GTED2 Island States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289" y="3881080"/>
            <a:ext cx="3287429" cy="1719620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indent="-342900">
              <a:buAutoNum type="arabicPlain"/>
            </a:pPr>
            <a:r>
              <a:rPr lang="en-US" sz="950" dirty="0" smtClean="0">
                <a:solidFill>
                  <a:schemeClr val="bg1"/>
                </a:solidFill>
                <a:latin typeface="Helvetica" pitchFamily="2" charset="0"/>
              </a:rPr>
              <a:t>AQUACULTURE</a:t>
            </a:r>
          </a:p>
          <a:p>
            <a:pPr marL="342900" indent="-342900">
              <a:buAutoNum type="arabicPlain"/>
            </a:pPr>
            <a:r>
              <a:rPr lang="en-US" sz="950" dirty="0" smtClean="0">
                <a:solidFill>
                  <a:schemeClr val="bg1"/>
                </a:solidFill>
                <a:latin typeface="Helvetica" pitchFamily="2" charset="0"/>
              </a:rPr>
              <a:t>FLOOD RESISTANT HOUSING</a:t>
            </a:r>
          </a:p>
          <a:p>
            <a:pPr marL="342900" indent="-342900">
              <a:buAutoNum type="arabicPlain"/>
            </a:pPr>
            <a:r>
              <a:rPr lang="en-US" sz="950" dirty="0" smtClean="0">
                <a:solidFill>
                  <a:schemeClr val="bg1"/>
                </a:solidFill>
                <a:latin typeface="Helvetica" pitchFamily="2" charset="0"/>
              </a:rPr>
              <a:t>MICRO GRID ELECTRICAL SYSTEM</a:t>
            </a:r>
          </a:p>
          <a:p>
            <a:pPr marL="342900" indent="-342900">
              <a:buAutoNum type="arabicPlain"/>
            </a:pPr>
            <a:r>
              <a:rPr lang="en-US" sz="950" dirty="0" smtClean="0">
                <a:solidFill>
                  <a:schemeClr val="bg1"/>
                </a:solidFill>
                <a:latin typeface="Helvetica" pitchFamily="2" charset="0"/>
              </a:rPr>
              <a:t>CELL PHONE BANKING</a:t>
            </a:r>
          </a:p>
          <a:p>
            <a:pPr marL="342900" indent="-342900">
              <a:buAutoNum type="arabicPlain"/>
            </a:pPr>
            <a:r>
              <a:rPr lang="en-US" sz="950" dirty="0" smtClean="0">
                <a:solidFill>
                  <a:schemeClr val="bg1"/>
                </a:solidFill>
                <a:latin typeface="Helvetica" pitchFamily="2" charset="0"/>
              </a:rPr>
              <a:t>SOLAR PANEL TECHNOLOGY</a:t>
            </a:r>
          </a:p>
          <a:p>
            <a:pPr marL="342900" indent="-342900">
              <a:buAutoNum type="arabicPlain"/>
            </a:pPr>
            <a:r>
              <a:rPr lang="en-US" sz="950" dirty="0" smtClean="0">
                <a:solidFill>
                  <a:schemeClr val="bg1"/>
                </a:solidFill>
                <a:latin typeface="Helvetica" pitchFamily="2" charset="0"/>
              </a:rPr>
              <a:t>WIND POWER TECHNOLOGY</a:t>
            </a:r>
          </a:p>
          <a:p>
            <a:pPr marL="342900" indent="-342900">
              <a:buFontTx/>
              <a:buAutoNum type="arabicPlain"/>
            </a:pPr>
            <a:r>
              <a:rPr lang="en-US" sz="950" dirty="0" smtClean="0">
                <a:solidFill>
                  <a:schemeClr val="bg1"/>
                </a:solidFill>
                <a:latin typeface="Helvetica" pitchFamily="2" charset="0"/>
              </a:rPr>
              <a:t>RUN IN RIVER HYDRO</a:t>
            </a:r>
          </a:p>
          <a:p>
            <a:pPr marL="342900" indent="-342900">
              <a:buAutoNum type="arabicPlain"/>
            </a:pPr>
            <a:r>
              <a:rPr lang="en-US" sz="950" dirty="0" smtClean="0">
                <a:solidFill>
                  <a:schemeClr val="bg1"/>
                </a:solidFill>
                <a:latin typeface="Helvetica" pitchFamily="2" charset="0"/>
              </a:rPr>
              <a:t>AGRICULTURAL/ IRRIGATION TECHNOLOGY</a:t>
            </a:r>
          </a:p>
          <a:p>
            <a:pPr marL="342900" indent="-342900">
              <a:buAutoNum type="arabicPlain"/>
            </a:pPr>
            <a:r>
              <a:rPr lang="en-US" sz="950" dirty="0" smtClean="0">
                <a:solidFill>
                  <a:schemeClr val="bg1"/>
                </a:solidFill>
                <a:latin typeface="Helvetica" pitchFamily="2" charset="0"/>
              </a:rPr>
              <a:t>LED TRAIL </a:t>
            </a:r>
            <a:r>
              <a:rPr lang="en-US" sz="950" dirty="0" smtClean="0">
                <a:solidFill>
                  <a:schemeClr val="bg1"/>
                </a:solidFill>
                <a:latin typeface="Helvetica" pitchFamily="2" charset="0"/>
              </a:rPr>
              <a:t>LIGHTING</a:t>
            </a:r>
          </a:p>
          <a:p>
            <a:pPr marL="342900" indent="-342900">
              <a:buAutoNum type="arabicPlain"/>
            </a:pPr>
            <a:r>
              <a:rPr lang="en-US" sz="950" dirty="0" smtClean="0">
                <a:solidFill>
                  <a:schemeClr val="bg1"/>
                </a:solidFill>
                <a:latin typeface="Helvetica" pitchFamily="2" charset="0"/>
              </a:rPr>
              <a:t>WATER FILTRATION FACILITY</a:t>
            </a:r>
            <a:endParaRPr lang="en-US" sz="950" dirty="0" smtClean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53000" y="3086100"/>
            <a:ext cx="381000" cy="346234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Helvetica" pitchFamily="2" charset="0"/>
              </a:rPr>
              <a:t>3</a:t>
            </a:r>
            <a:endParaRPr lang="en-US" sz="10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62800" y="3009900"/>
            <a:ext cx="381000" cy="346234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Helvetica" pitchFamily="2" charset="0"/>
              </a:rPr>
              <a:t>1</a:t>
            </a:r>
            <a:endParaRPr lang="en-US" sz="10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9800" y="2781300"/>
            <a:ext cx="381000" cy="346234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Helvetica" pitchFamily="2" charset="0"/>
              </a:rPr>
              <a:t>2</a:t>
            </a:r>
            <a:endParaRPr lang="en-US" sz="10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0200" y="3467100"/>
            <a:ext cx="381000" cy="346234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Helvetica" pitchFamily="2" charset="0"/>
              </a:rPr>
              <a:t>4</a:t>
            </a:r>
            <a:endParaRPr lang="en-US" sz="10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6600" y="2019300"/>
            <a:ext cx="381000" cy="346234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Helvetica" pitchFamily="2" charset="0"/>
              </a:rPr>
              <a:t>5</a:t>
            </a:r>
            <a:endParaRPr lang="en-US" sz="10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33600" y="1866900"/>
            <a:ext cx="381000" cy="346234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Helvetica" pitchFamily="2" charset="0"/>
              </a:rPr>
              <a:t>6</a:t>
            </a:r>
            <a:endParaRPr lang="en-US" sz="10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00600" y="1714500"/>
            <a:ext cx="381000" cy="346234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Helvetica" pitchFamily="2" charset="0"/>
              </a:rPr>
              <a:t>7</a:t>
            </a:r>
            <a:endParaRPr lang="en-US" sz="10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38400" y="3273266"/>
            <a:ext cx="457200" cy="346234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Helvetica" pitchFamily="2" charset="0"/>
              </a:rPr>
              <a:t>10</a:t>
            </a:r>
            <a:endParaRPr lang="en-US" sz="1000" b="1" dirty="0" smtClean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43000" y="2628900"/>
            <a:ext cx="381000" cy="346234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Helvetica" pitchFamily="2" charset="0"/>
              </a:rPr>
              <a:t>9</a:t>
            </a:r>
            <a:endParaRPr lang="en-US" sz="10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81200" y="2628900"/>
            <a:ext cx="381000" cy="346234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Helvetica" pitchFamily="2" charset="0"/>
              </a:rPr>
              <a:t>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57600" y="3619500"/>
            <a:ext cx="381000" cy="346234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Helvetica" pitchFamily="2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0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780" y="97157"/>
            <a:ext cx="8854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GTED2 Orientation Facility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7712" y="630332"/>
            <a:ext cx="4066009" cy="51291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304800" y="908050"/>
            <a:ext cx="40081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baseline="30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Deployment</a:t>
            </a:r>
          </a:p>
          <a:p>
            <a:pPr lvl="1"/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Micro-grid</a:t>
            </a:r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High 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Efficiency Cooling</a:t>
            </a:r>
          </a:p>
          <a:p>
            <a:pPr lvl="1"/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Cell 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Phone 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Banking/Telemedicine</a:t>
            </a:r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Biomass/Gas 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Power Plant</a:t>
            </a:r>
          </a:p>
          <a:p>
            <a:pPr lvl="1"/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Irrigation 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Efficiency Pump</a:t>
            </a:r>
          </a:p>
          <a:p>
            <a:pPr lvl="1"/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413760" y="2520950"/>
            <a:ext cx="1539240" cy="1803400"/>
          </a:xfrm>
          <a:prstGeom prst="ellipse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3982" y="4194810"/>
            <a:ext cx="2493818" cy="1386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589" y="2857500"/>
            <a:ext cx="2179320" cy="2724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2918" y="2717163"/>
            <a:ext cx="2484882" cy="13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064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0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780" y="97157"/>
            <a:ext cx="8854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GTED2 Orientation Facility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7712" y="630332"/>
            <a:ext cx="4066009" cy="51291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304800" y="908051"/>
            <a:ext cx="34975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baseline="30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</a:t>
            </a:r>
            <a:r>
              <a:rPr lang="en-US" sz="2400" b="1" baseline="300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Deployment</a:t>
            </a:r>
            <a:endParaRPr lang="en-US" sz="2400" baseline="30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High 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 Cooling</a:t>
            </a:r>
          </a:p>
          <a:p>
            <a:pPr lvl="1"/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Cell 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Banking</a:t>
            </a:r>
          </a:p>
          <a:p>
            <a:pPr lvl="1"/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Biomass 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Plant</a:t>
            </a:r>
          </a:p>
          <a:p>
            <a:pPr lvl="1"/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Irrigation 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 Pump</a:t>
            </a:r>
          </a:p>
          <a:p>
            <a:pPr lvl="1"/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b="1" baseline="30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Showcase </a:t>
            </a:r>
          </a:p>
          <a:p>
            <a:pPr lvl="1"/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BioFuel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BioEnergy</a:t>
            </a:r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CleanWeb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/IT</a:t>
            </a:r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Green 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Buildings</a:t>
            </a:r>
          </a:p>
          <a:p>
            <a:pPr lvl="1"/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Lighting/Energy 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  <a:p>
            <a:pPr lvl="1"/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Smart 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</a:p>
          <a:p>
            <a:pPr lvl="1"/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Solar 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and Wind 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Sustainable 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</a:p>
          <a:p>
            <a:pPr lvl="1"/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Transportation</a:t>
            </a:r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Waste 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  <a:p>
            <a:pPr lvl="1"/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Water</a:t>
            </a:r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70715" y="1809750"/>
            <a:ext cx="1539240" cy="1143000"/>
          </a:xfrm>
          <a:prstGeom prst="ellipse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9" r="33231"/>
          <a:stretch/>
        </p:blipFill>
        <p:spPr>
          <a:xfrm>
            <a:off x="7482839" y="2307969"/>
            <a:ext cx="1516380" cy="1547813"/>
          </a:xfrm>
          <a:prstGeom prst="rect">
            <a:avLst/>
          </a:prstGeom>
        </p:spPr>
      </p:pic>
      <p:pic>
        <p:nvPicPr>
          <p:cNvPr id="9" name="Picture 2" descr="C:\Users\Steve\AppData\Local\Temp\phot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501"/>
          <a:stretch/>
        </p:blipFill>
        <p:spPr bwMode="auto">
          <a:xfrm rot="5400000">
            <a:off x="7151283" y="3727363"/>
            <a:ext cx="1547034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0379" y="791148"/>
            <a:ext cx="2148841" cy="134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0108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0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780" y="97157"/>
            <a:ext cx="8854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GTED2 Orientation Facility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67"/>
          <a:stretch>
            <a:fillRect/>
          </a:stretch>
        </p:blipFill>
        <p:spPr>
          <a:xfrm>
            <a:off x="3733800" y="630332"/>
            <a:ext cx="4066009" cy="50846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723900"/>
            <a:ext cx="3505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baseline="30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</a:t>
            </a:r>
            <a:r>
              <a:rPr lang="en-US" sz="2400" b="1" baseline="300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Deployment</a:t>
            </a:r>
          </a:p>
          <a:p>
            <a:pPr lvl="1"/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Energy Management Controls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aseline="30000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High Efficiency Cooling</a:t>
            </a:r>
          </a:p>
          <a:p>
            <a:pPr lvl="1"/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Cell 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Banking</a:t>
            </a:r>
          </a:p>
          <a:p>
            <a:pPr lvl="1"/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Biomass 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Plant</a:t>
            </a:r>
          </a:p>
          <a:p>
            <a:pPr lvl="1"/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Irrigation 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 Pump</a:t>
            </a:r>
          </a:p>
          <a:p>
            <a:pPr lvl="1"/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b="1" baseline="30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Showcase </a:t>
            </a:r>
          </a:p>
          <a:p>
            <a:pPr lvl="1"/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aseline="30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BioFuel</a:t>
            </a:r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aseline="30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BioEnergy</a:t>
            </a:r>
            <a:endParaRPr lang="en-US" sz="2400" baseline="30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aseline="30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CleanWeb</a:t>
            </a:r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/IT</a:t>
            </a:r>
            <a:endParaRPr lang="en-US" sz="2400" baseline="30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Green 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Buildings</a:t>
            </a:r>
          </a:p>
          <a:p>
            <a:pPr lvl="1"/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Lighting/Energy 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  <a:p>
            <a:pPr lvl="1"/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Smart 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</a:p>
          <a:p>
            <a:pPr lvl="1"/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Solar 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Wind power</a:t>
            </a:r>
          </a:p>
          <a:p>
            <a:pPr lvl="1"/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Sustainable 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</a:p>
          <a:p>
            <a:pPr lvl="1"/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Transportation</a:t>
            </a:r>
            <a:endParaRPr lang="en-US" sz="2400" baseline="30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Waste 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  <a:p>
            <a:pPr lvl="1"/>
            <a:r>
              <a:rPr lang="en-US" sz="24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Water</a:t>
            </a:r>
            <a:endParaRPr lang="en-US" sz="2400" baseline="30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b="1" baseline="300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GTED2 </a:t>
            </a:r>
            <a:r>
              <a:rPr lang="en-US" sz="2400" b="1" baseline="30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</a:t>
            </a:r>
          </a:p>
        </p:txBody>
      </p:sp>
      <p:sp>
        <p:nvSpPr>
          <p:cNvPr id="6" name="Oval 5"/>
          <p:cNvSpPr/>
          <p:nvPr/>
        </p:nvSpPr>
        <p:spPr>
          <a:xfrm>
            <a:off x="4572000" y="1943100"/>
            <a:ext cx="1203960" cy="825500"/>
          </a:xfrm>
          <a:prstGeom prst="ellipse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57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Non Project\creast\shared\Projects-Development\GTeD2\150925_PowerPoint\gted21_scene2.jpg"/>
          <p:cNvPicPr>
            <a:picLocks noChangeAspect="1" noChangeArrowheads="1"/>
          </p:cNvPicPr>
          <p:nvPr/>
        </p:nvPicPr>
        <p:blipFill>
          <a:blip r:embed="rId2" cstate="print"/>
          <a:srcRect l="14554" t="4459" r="14555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458200" y="3009900"/>
            <a:ext cx="457200" cy="45720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Helvetica" pitchFamily="2" charset="0"/>
              </a:rPr>
              <a:t>14</a:t>
            </a:r>
            <a:endParaRPr lang="en-US" sz="10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0" y="1790700"/>
            <a:ext cx="457200" cy="45720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Helvetica" pitchFamily="2" charset="0"/>
              </a:rPr>
              <a:t>13</a:t>
            </a:r>
            <a:endParaRPr lang="en-US" sz="10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541383"/>
            <a:ext cx="457200" cy="45720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Helvetica" pitchFamily="2" charset="0"/>
              </a:rPr>
              <a:t>12</a:t>
            </a:r>
            <a:endParaRPr lang="en-US" sz="10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1485900"/>
            <a:ext cx="457200" cy="45720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Helvetica" pitchFamily="2" charset="0"/>
              </a:rPr>
              <a:t>11</a:t>
            </a:r>
            <a:endParaRPr lang="en-US" sz="10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2171700"/>
            <a:ext cx="457200" cy="45720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Helvetica" pitchFamily="2" charset="0"/>
              </a:rPr>
              <a:t>10</a:t>
            </a:r>
            <a:endParaRPr lang="en-US" sz="10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1790700"/>
            <a:ext cx="457200" cy="45720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Helvetica" pitchFamily="2" charset="0"/>
              </a:rPr>
              <a:t>9</a:t>
            </a:r>
            <a:endParaRPr lang="en-US" sz="10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2400300"/>
            <a:ext cx="457200" cy="45720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Helvetica" pitchFamily="2" charset="0"/>
              </a:rPr>
              <a:t>8</a:t>
            </a:r>
            <a:endParaRPr lang="en-US" sz="10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2628900"/>
            <a:ext cx="457200" cy="45720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Helvetica" pitchFamily="2" charset="0"/>
              </a:rPr>
              <a:t>7</a:t>
            </a:r>
            <a:endParaRPr lang="en-US" sz="10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3984069"/>
            <a:ext cx="3962458" cy="1464231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indent="-342900">
              <a:buAutoNum type="arabicPlain" startAt="7"/>
            </a:pPr>
            <a:r>
              <a:rPr lang="en-US" sz="1000" dirty="0" smtClean="0">
                <a:solidFill>
                  <a:schemeClr val="bg1"/>
                </a:solidFill>
                <a:latin typeface="Helvetica" pitchFamily="2" charset="0"/>
              </a:rPr>
              <a:t>Urban Technology Deployment Center</a:t>
            </a:r>
          </a:p>
          <a:p>
            <a:pPr marL="342900" indent="-342900">
              <a:buAutoNum type="arabicPlain" startAt="7"/>
            </a:pPr>
            <a:r>
              <a:rPr lang="en-US" sz="1000" dirty="0" smtClean="0">
                <a:solidFill>
                  <a:schemeClr val="bg1"/>
                </a:solidFill>
                <a:latin typeface="Helvetica" pitchFamily="2" charset="0"/>
              </a:rPr>
              <a:t>Club de Madrid/P80 Technology Finance Institute</a:t>
            </a:r>
          </a:p>
          <a:p>
            <a:pPr marL="342900" indent="-342900">
              <a:buAutoNum type="arabicPlain" startAt="7"/>
            </a:pPr>
            <a:r>
              <a:rPr lang="en-US" sz="1000" dirty="0" smtClean="0">
                <a:solidFill>
                  <a:schemeClr val="bg1"/>
                </a:solidFill>
                <a:latin typeface="Helvetica" pitchFamily="2" charset="0"/>
              </a:rPr>
              <a:t>Outdoor Urban Technology Deployment Center</a:t>
            </a:r>
          </a:p>
          <a:p>
            <a:pPr marL="342900" indent="-342900">
              <a:buAutoNum type="arabicPlain" startAt="7"/>
            </a:pPr>
            <a:r>
              <a:rPr lang="en-US" sz="1000" dirty="0" smtClean="0">
                <a:solidFill>
                  <a:schemeClr val="bg1"/>
                </a:solidFill>
                <a:latin typeface="Helvetica" pitchFamily="2" charset="0"/>
              </a:rPr>
              <a:t>Global Technology and Conference Center</a:t>
            </a:r>
          </a:p>
          <a:p>
            <a:pPr marL="342900" indent="-342900">
              <a:buAutoNum type="arabicPlain" startAt="7"/>
            </a:pPr>
            <a:r>
              <a:rPr lang="en-US" sz="1000" dirty="0" smtClean="0">
                <a:solidFill>
                  <a:schemeClr val="bg1"/>
                </a:solidFill>
                <a:latin typeface="Helvetica" pitchFamily="2" charset="0"/>
              </a:rPr>
              <a:t>Marketing Center and Liaison Offices</a:t>
            </a:r>
          </a:p>
          <a:p>
            <a:pPr marL="342900" indent="-342900">
              <a:buAutoNum type="arabicPlain" startAt="7"/>
            </a:pPr>
            <a:r>
              <a:rPr lang="en-US" sz="1000" dirty="0" smtClean="0">
                <a:solidFill>
                  <a:schemeClr val="bg1"/>
                </a:solidFill>
                <a:latin typeface="Helvetica" pitchFamily="2" charset="0"/>
              </a:rPr>
              <a:t>Rural Community Country Technology Exhibits</a:t>
            </a:r>
          </a:p>
          <a:p>
            <a:pPr marL="342900" indent="-342900">
              <a:buAutoNum type="arabicPlain" startAt="7"/>
            </a:pPr>
            <a:r>
              <a:rPr lang="en-US" sz="1000" dirty="0" smtClean="0">
                <a:solidFill>
                  <a:schemeClr val="bg1"/>
                </a:solidFill>
                <a:latin typeface="Helvetica" pitchFamily="2" charset="0"/>
              </a:rPr>
              <a:t>Traveling GTED2 &amp; Marine Technology Deployment Barge</a:t>
            </a:r>
          </a:p>
          <a:p>
            <a:pPr marL="342900" indent="-342900">
              <a:buAutoNum type="arabicPlain" startAt="7"/>
            </a:pPr>
            <a:r>
              <a:rPr lang="en-US" sz="1000" dirty="0" smtClean="0">
                <a:solidFill>
                  <a:schemeClr val="bg1"/>
                </a:solidFill>
                <a:latin typeface="Helvetica" pitchFamily="2" charset="0"/>
              </a:rPr>
              <a:t>Parking Deck/River Trail</a:t>
            </a:r>
            <a:endParaRPr lang="en-US" sz="10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support </a:t>
            </a:r>
          </a:p>
          <a:p>
            <a:pPr algn="ctr">
              <a:buNone/>
            </a:pP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needed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666"/>
            <a:ext cx="8229600" cy="1180834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GTED2 </a:t>
            </a:r>
            <a:b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 Centers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F:\Non Project\creast\shared\Projects-Development\GTeD2\Images\Worl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8300"/>
            <a:ext cx="9144000" cy="39680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 anchor="ctr">
            <a:normAutofit/>
          </a:bodyPr>
          <a:lstStyle/>
          <a:p>
            <a:pPr algn="ctr">
              <a:buNone/>
            </a:pPr>
            <a:endParaRPr lang="en-US" sz="7200" b="1" dirty="0"/>
          </a:p>
        </p:txBody>
      </p:sp>
      <p:pic>
        <p:nvPicPr>
          <p:cNvPr id="5122" name="Picture 2" descr="F:\Non Project\creast\shared\Projects-Development\GTeD2\Images\141104\_MG_6443-2.jpg"/>
          <p:cNvPicPr>
            <a:picLocks noChangeAspect="1" noChangeArrowheads="1"/>
          </p:cNvPicPr>
          <p:nvPr/>
        </p:nvPicPr>
        <p:blipFill>
          <a:blip r:embed="rId2" cstate="print"/>
          <a:srcRect l="5278" t="3125" r="6744" b="14397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342900"/>
            <a:ext cx="8229600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" pitchFamily="2" charset="0"/>
                <a:ea typeface="+mj-ea"/>
                <a:cs typeface="+mj-cs"/>
              </a:rPr>
              <a:t>Leading to Shortages of Key Resources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Helvetica" pitchFamily="2" charset="0"/>
              <a:ea typeface="+mj-ea"/>
              <a:cs typeface="+mj-cs"/>
            </a:endParaRPr>
          </a:p>
        </p:txBody>
      </p:sp>
      <p:pic>
        <p:nvPicPr>
          <p:cNvPr id="10" name="Content Placeholder 6" descr="need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113" y="3848213"/>
            <a:ext cx="8155774" cy="1371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8229600" cy="49530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is the solution?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8229600" cy="49530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Deployment of Proven Technologies which will: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8229600" cy="3352800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Clean &amp; </a:t>
            </a:r>
            <a:b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conserve </a:t>
            </a:r>
            <a:b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water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098" name="Picture 2" descr="F:\Non Project\creast\shared\Projects-Development\GTeD2\Images\water.png"/>
          <p:cNvPicPr>
            <a:picLocks noChangeAspect="1" noChangeArrowheads="1"/>
          </p:cNvPicPr>
          <p:nvPr/>
        </p:nvPicPr>
        <p:blipFill>
          <a:blip r:embed="rId2" cstate="print"/>
          <a:srcRect l="5036" b="9167"/>
          <a:stretch>
            <a:fillRect/>
          </a:stretch>
        </p:blipFill>
        <p:spPr bwMode="auto">
          <a:xfrm flipH="1">
            <a:off x="4953000" y="1562100"/>
            <a:ext cx="4191000" cy="4152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6019800" cy="5600700"/>
          </a:xfrm>
        </p:spPr>
        <p:txBody>
          <a:bodyPr>
            <a:noAutofit/>
          </a:bodyPr>
          <a:lstStyle/>
          <a:p>
            <a:pPr algn="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Efficiently Produce, Conserve, Manage and </a:t>
            </a:r>
            <a:b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Store Energy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074" name="Picture 2" descr="F:\Non Project\creast\shared\Projects-Development\GTeD2\Images\energy.png"/>
          <p:cNvPicPr>
            <a:picLocks noChangeAspect="1" noChangeArrowheads="1"/>
          </p:cNvPicPr>
          <p:nvPr/>
        </p:nvPicPr>
        <p:blipFill>
          <a:blip r:embed="rId2" cstate="print"/>
          <a:srcRect l="19518" b="11247"/>
          <a:stretch>
            <a:fillRect/>
          </a:stretch>
        </p:blipFill>
        <p:spPr bwMode="auto">
          <a:xfrm>
            <a:off x="0" y="952500"/>
            <a:ext cx="289560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2476500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Clean and Protect the Environment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146" name="Picture 2" descr="F:\Non Project\creast\shared\Projects-Development\GTeD2\Images\environment.png"/>
          <p:cNvPicPr>
            <a:picLocks noChangeAspect="1" noChangeArrowheads="1"/>
          </p:cNvPicPr>
          <p:nvPr/>
        </p:nvPicPr>
        <p:blipFill>
          <a:blip r:embed="rId2" cstate="print"/>
          <a:srcRect r="11667" b="12053"/>
          <a:stretch>
            <a:fillRect/>
          </a:stretch>
        </p:blipFill>
        <p:spPr bwMode="auto">
          <a:xfrm>
            <a:off x="5105400" y="2552700"/>
            <a:ext cx="4038600" cy="3162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TED2">
      <a:dk1>
        <a:srgbClr val="218EC4"/>
      </a:dk1>
      <a:lt1>
        <a:sysClr val="window" lastClr="FFFFFF"/>
      </a:lt1>
      <a:dk2>
        <a:srgbClr val="CCC50E"/>
      </a:dk2>
      <a:lt2>
        <a:srgbClr val="FF4458"/>
      </a:lt2>
      <a:accent1>
        <a:srgbClr val="218EC4"/>
      </a:accent1>
      <a:accent2>
        <a:srgbClr val="FF4458"/>
      </a:accent2>
      <a:accent3>
        <a:srgbClr val="2BB9FF"/>
      </a:accent3>
      <a:accent4>
        <a:srgbClr val="CCC50E"/>
      </a:accent4>
      <a:accent5>
        <a:srgbClr val="FFA02B"/>
      </a:accent5>
      <a:accent6>
        <a:srgbClr val="7F7F7F"/>
      </a:accent6>
      <a:hlink>
        <a:srgbClr val="218EC4"/>
      </a:hlink>
      <a:folHlink>
        <a:srgbClr val="FF445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2648</TotalTime>
  <Words>602</Words>
  <Application>Microsoft Office PowerPoint</Application>
  <PresentationFormat>On-screen Show (16:10)</PresentationFormat>
  <Paragraphs>148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7.2 Billion people in  the world.  Every 8 seconds another person is born.</vt:lpstr>
      <vt:lpstr>Emerging  Middle  Class</vt:lpstr>
      <vt:lpstr>Slide 4</vt:lpstr>
      <vt:lpstr>What is the solution?</vt:lpstr>
      <vt:lpstr>Deployment of Proven Technologies which will:</vt:lpstr>
      <vt:lpstr>Clean &amp;  conserve  water</vt:lpstr>
      <vt:lpstr>Efficiently Produce, Conserve, Manage and  Store Energy</vt:lpstr>
      <vt:lpstr>Clean and Protect the Environment</vt:lpstr>
      <vt:lpstr>Produce and distribute food  more  efficiently</vt:lpstr>
      <vt:lpstr>Provide Medical Services and  Public Safety</vt:lpstr>
      <vt:lpstr>How do we connect these technologies to the  people who need  them most?</vt:lpstr>
      <vt:lpstr>Slide 13</vt:lpstr>
      <vt:lpstr>Slide 14</vt:lpstr>
      <vt:lpstr>Slide 15</vt:lpstr>
      <vt:lpstr>CdM and P80 Sign Little Rock Accord</vt:lpstr>
      <vt:lpstr>Leads to creation of GTED2</vt:lpstr>
      <vt:lpstr>Slide 18</vt:lpstr>
      <vt:lpstr>Centers on deployment of technology</vt:lpstr>
      <vt:lpstr>Examples of solving global problems</vt:lpstr>
      <vt:lpstr>Network of collaboration</vt:lpstr>
      <vt:lpstr>Slide 22</vt:lpstr>
      <vt:lpstr>Financing and Sales  Channels</vt:lpstr>
      <vt:lpstr>Developing World Component</vt:lpstr>
      <vt:lpstr>Cities, Tribal Areas &amp; Island States Component</vt:lpstr>
      <vt:lpstr>Corporate Sustainability Component</vt:lpstr>
      <vt:lpstr>Foundation and NGO Museum and Library Component</vt:lpstr>
      <vt:lpstr>Global Solutions Institute</vt:lpstr>
      <vt:lpstr>Slide 29</vt:lpstr>
      <vt:lpstr>Slide 30</vt:lpstr>
      <vt:lpstr>Phase A: GTED2 Orientation Facility and Island States</vt:lpstr>
      <vt:lpstr>Phase A:  GTED2 Island States</vt:lpstr>
      <vt:lpstr>Slide 33</vt:lpstr>
      <vt:lpstr>Slide 34</vt:lpstr>
      <vt:lpstr>Slide 35</vt:lpstr>
      <vt:lpstr>Slide 36</vt:lpstr>
      <vt:lpstr>Slide 37</vt:lpstr>
      <vt:lpstr>Future GTED2  Satellite Centers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aqethington</dc:creator>
  <cp:lastModifiedBy>creast</cp:lastModifiedBy>
  <cp:revision>239</cp:revision>
  <dcterms:created xsi:type="dcterms:W3CDTF">2015-12-15T20:33:49Z</dcterms:created>
  <dcterms:modified xsi:type="dcterms:W3CDTF">2016-02-16T22:41:22Z</dcterms:modified>
</cp:coreProperties>
</file>